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5" r:id="rId5"/>
    <p:sldId id="263" r:id="rId6"/>
    <p:sldId id="264" r:id="rId7"/>
    <p:sldId id="266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.DESKTOP-MOUQ0A6\Desktop\51881a907e0b0e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kk-KZ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br>
              <a:rPr lang="kk-KZ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kk-KZ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kk-KZ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Заң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95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C.DESKTOP-MOUQ0A6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48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.DESKTOP-MOUQ0A6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 err="1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Құқық</a:t>
            </a:r>
            <a:r>
              <a:rPr lang="ru-RU" sz="2200" dirty="0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–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заңмен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бекітілген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тәртіп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ережелері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  <a:b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Мемлекет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орнатқан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және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оның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күшімен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қорғалатын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,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жалпыға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бірдей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қоғамдық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қатынастарды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реттейтін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тәртіп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нормаларының</a:t>
            </a:r>
            <a:r>
              <a:rPr lang="ru-RU" sz="2200" dirty="0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жиынтығы</a:t>
            </a:r>
            <a:r>
              <a:rPr lang="ru-RU" sz="2200" dirty="0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.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2200" dirty="0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Адам </a:t>
            </a:r>
            <a:r>
              <a:rPr lang="ru-RU" sz="2200" dirty="0" err="1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құқығы</a:t>
            </a:r>
            <a:r>
              <a:rPr lang="ru-RU" sz="2200" dirty="0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–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жекетұлғаға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тиісті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мүмкіндіктер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Қоғамда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өмір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сүретін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адамдардың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өздерін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ұстау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ережелерінің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жиынтығын</a:t>
            </a:r>
            <a:r>
              <a:rPr lang="ru-RU" sz="2200" dirty="0">
                <a:solidFill>
                  <a:schemeClr val="accent2"/>
                </a:solidFill>
                <a:latin typeface="Bahnschrift SemiBold" panose="020B0502040204020203" pitchFamily="34" charset="0"/>
              </a:rPr>
              <a:t> </a:t>
            </a:r>
            <a:r>
              <a:rPr lang="ru-RU" sz="2200" b="1" i="1" dirty="0" err="1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әлеуметтік</a:t>
            </a:r>
            <a:r>
              <a:rPr lang="ru-RU" sz="2200" b="1" i="1" dirty="0" smtClean="0">
                <a:solidFill>
                  <a:schemeClr val="accent2"/>
                </a:solidFill>
                <a:latin typeface="Bahnschrift SemiBold" panose="020B0502040204020203" pitchFamily="34" charset="0"/>
              </a:rPr>
              <a:t> </a:t>
            </a:r>
            <a:r>
              <a:rPr lang="ru-RU" sz="2200" b="1" i="1" dirty="0" err="1">
                <a:solidFill>
                  <a:schemeClr val="accent2"/>
                </a:solidFill>
                <a:latin typeface="Bahnschrift SemiBold" panose="020B0502040204020203" pitchFamily="34" charset="0"/>
              </a:rPr>
              <a:t>нормалар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 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>дейміз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Bahnschrift SemiBold" panose="020B0502040204020203" pitchFamily="34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5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.DESKTOP-MOUQ0A6\Desktop\1485445744_slay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204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    </a:t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                     </a:t>
            </a:r>
            <a:br>
              <a:rPr lang="kk-KZ" dirty="0" smtClean="0"/>
            </a:b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  <a:t>Адам құқықтары туралы құжат, </a:t>
            </a:r>
            <a:b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  <a:t>яғни </a:t>
            </a:r>
            <a:r>
              <a:rPr lang="kk-KZ" sz="3600" dirty="0" smtClean="0">
                <a:solidFill>
                  <a:schemeClr val="accent2"/>
                </a:solidFill>
              </a:rPr>
              <a:t>«Адам құқықтарының декларациясы»</a:t>
            </a:r>
            <a:br>
              <a:rPr lang="kk-KZ" sz="3600" dirty="0" smtClean="0">
                <a:solidFill>
                  <a:schemeClr val="accent2"/>
                </a:solidFill>
              </a:rPr>
            </a:br>
            <a:r>
              <a:rPr lang="kk-KZ" sz="3600" dirty="0" smtClean="0">
                <a:solidFill>
                  <a:schemeClr val="accent2"/>
                </a:solidFill>
              </a:rPr>
              <a:t>                                  </a:t>
            </a: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  <a:t>1948 жылы 10 желтоқсанда </a:t>
            </a:r>
            <a:b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БҰҰ - ның шешімімен </a:t>
            </a:r>
            <a:b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қабылданған</a:t>
            </a:r>
            <a:r>
              <a:rPr lang="kk-KZ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1882552" cy="3600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7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.DESKTOP-MOUQ0A6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6000" dirty="0" smtClean="0">
                <a:solidFill>
                  <a:srgbClr val="FF0000"/>
                </a:solidFill>
              </a:rPr>
              <a:t/>
            </a:r>
            <a:br>
              <a:rPr lang="kk-KZ" sz="6000" dirty="0" smtClean="0">
                <a:solidFill>
                  <a:srgbClr val="FF0000"/>
                </a:solidFill>
              </a:rPr>
            </a:br>
            <a:r>
              <a:rPr lang="kk-KZ" sz="6000" dirty="0">
                <a:solidFill>
                  <a:srgbClr val="FF0000"/>
                </a:solidFill>
              </a:rPr>
              <a:t/>
            </a:r>
            <a:br>
              <a:rPr lang="kk-KZ" sz="6000" dirty="0">
                <a:solidFill>
                  <a:srgbClr val="FF0000"/>
                </a:solidFill>
              </a:rPr>
            </a:br>
            <a:r>
              <a:rPr lang="kk-KZ" sz="6000" dirty="0" smtClean="0">
                <a:solidFill>
                  <a:srgbClr val="FF0000"/>
                </a:solidFill>
              </a:rPr>
              <a:t/>
            </a:r>
            <a:br>
              <a:rPr lang="kk-KZ" sz="6000" dirty="0" smtClean="0">
                <a:solidFill>
                  <a:srgbClr val="FF0000"/>
                </a:solidFill>
              </a:rPr>
            </a:br>
            <a:r>
              <a:rPr lang="kk-KZ" sz="6000" dirty="0" smtClean="0">
                <a:solidFill>
                  <a:srgbClr val="FF0000"/>
                </a:solidFill>
              </a:rPr>
              <a:t/>
            </a:r>
            <a:br>
              <a:rPr lang="kk-KZ" sz="6000" dirty="0" smtClean="0">
                <a:solidFill>
                  <a:srgbClr val="FF0000"/>
                </a:solidFill>
              </a:rPr>
            </a:br>
            <a:r>
              <a:rPr lang="kk-KZ" sz="6000" dirty="0">
                <a:solidFill>
                  <a:srgbClr val="FF0000"/>
                </a:solidFill>
              </a:rPr>
              <a:t/>
            </a:r>
            <a:br>
              <a:rPr lang="kk-KZ" sz="6000" dirty="0">
                <a:solidFill>
                  <a:srgbClr val="FF0000"/>
                </a:solidFill>
              </a:rPr>
            </a:br>
            <a:r>
              <a:rPr lang="kk-KZ" sz="6000" dirty="0" smtClean="0">
                <a:solidFill>
                  <a:srgbClr val="FF0000"/>
                </a:solidFill>
              </a:rPr>
              <a:t/>
            </a:r>
            <a:br>
              <a:rPr lang="kk-KZ" sz="6000" dirty="0" smtClean="0">
                <a:solidFill>
                  <a:srgbClr val="FF0000"/>
                </a:solidFill>
              </a:rPr>
            </a:br>
            <a:r>
              <a:rPr lang="kk-KZ" sz="6000" dirty="0" smtClean="0">
                <a:solidFill>
                  <a:srgbClr val="FF0000"/>
                </a:solidFill>
              </a:rPr>
              <a:t>Бала құқығы туралы Конвенция </a:t>
            </a:r>
            <a:br>
              <a:rPr lang="kk-KZ" sz="6000" dirty="0" smtClean="0">
                <a:solidFill>
                  <a:srgbClr val="FF0000"/>
                </a:solidFill>
              </a:rPr>
            </a:br>
            <a:r>
              <a:rPr lang="kk-KZ" sz="5300" dirty="0" smtClean="0">
                <a:solidFill>
                  <a:srgbClr val="00B0F0"/>
                </a:solidFill>
              </a:rPr>
              <a:t>1989 жылы 20 қарашада қабылданды.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52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.DESKTOP-MOUQ0A6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" y="0"/>
            <a:ext cx="92048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>
                <a:solidFill>
                  <a:srgbClr val="FF0000"/>
                </a:solidFill>
              </a:rPr>
              <a:t>Конвенцияға 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>
                <a:solidFill>
                  <a:srgbClr val="00B0F0"/>
                </a:solidFill>
              </a:rPr>
              <a:t>Қазақстан Республикасында </a:t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>1994 жылы 16 ақпанда </a:t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>қол қойылды.</a:t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/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chemeClr val="accent5"/>
                </a:solidFill>
              </a:rPr>
              <a:t>*</a:t>
            </a:r>
            <a:r>
              <a:rPr lang="kk-KZ" sz="5300" dirty="0" smtClean="0">
                <a:solidFill>
                  <a:schemeClr val="accent5"/>
                </a:solidFill>
              </a:rPr>
              <a:t>Конвенция 54 баптан тұрады</a:t>
            </a:r>
            <a:r>
              <a:rPr lang="kk-KZ" dirty="0" smtClean="0">
                <a:solidFill>
                  <a:schemeClr val="accent5"/>
                </a:solidFill>
              </a:rPr>
              <a:t>.</a:t>
            </a:r>
            <a:r>
              <a:rPr lang="kk-KZ" dirty="0" smtClean="0">
                <a:solidFill>
                  <a:srgbClr val="002060"/>
                </a:solidFill>
              </a:rPr>
              <a:t/>
            </a:r>
            <a:br>
              <a:rPr lang="kk-KZ" dirty="0" smtClean="0">
                <a:solidFill>
                  <a:srgbClr val="002060"/>
                </a:solidFill>
              </a:rPr>
            </a:br>
            <a:r>
              <a:rPr lang="kk-KZ" dirty="0" smtClean="0">
                <a:solidFill>
                  <a:srgbClr val="002060"/>
                </a:solidFill>
              </a:rPr>
              <a:t/>
            </a:r>
            <a:br>
              <a:rPr lang="kk-KZ" dirty="0" smtClean="0">
                <a:solidFill>
                  <a:srgbClr val="002060"/>
                </a:solidFill>
              </a:rPr>
            </a:br>
            <a:r>
              <a:rPr lang="kk-KZ" dirty="0" smtClean="0">
                <a:solidFill>
                  <a:srgbClr val="0070C0"/>
                </a:solidFill>
              </a:rPr>
              <a:t>Конвенцияға сәйкес, бала өзінің жеке-даралығын сақтап қалуға құқылы.</a:t>
            </a:r>
            <a:br>
              <a:rPr lang="kk-KZ" dirty="0" smtClean="0">
                <a:solidFill>
                  <a:srgbClr val="0070C0"/>
                </a:solidFill>
              </a:rPr>
            </a:br>
            <a:r>
              <a:rPr lang="kk-KZ" dirty="0" smtClean="0">
                <a:solidFill>
                  <a:srgbClr val="002060"/>
                </a:solidFill>
              </a:rPr>
              <a:t/>
            </a:r>
            <a:br>
              <a:rPr lang="kk-KZ" dirty="0" smtClean="0">
                <a:solidFill>
                  <a:srgbClr val="002060"/>
                </a:solidFill>
              </a:rPr>
            </a:br>
            <a:r>
              <a:rPr lang="kk-KZ" dirty="0">
                <a:solidFill>
                  <a:srgbClr val="002060"/>
                </a:solidFill>
              </a:rPr>
              <a:t/>
            </a:r>
            <a:br>
              <a:rPr lang="kk-KZ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5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C.DESKTOP-MOUQ0A6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251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rgbClr val="00B0F0"/>
                </a:solidFill>
              </a:rPr>
              <a:t/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>
                <a:solidFill>
                  <a:srgbClr val="00B0F0"/>
                </a:solidFill>
              </a:rPr>
              <a:t/>
            </a:r>
            <a:br>
              <a:rPr lang="kk-KZ" dirty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/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>
                <a:solidFill>
                  <a:srgbClr val="00B0F0"/>
                </a:solidFill>
              </a:rPr>
              <a:t/>
            </a:r>
            <a:br>
              <a:rPr lang="kk-KZ" dirty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/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>
                <a:solidFill>
                  <a:srgbClr val="00B0F0"/>
                </a:solidFill>
              </a:rPr>
              <a:t/>
            </a:r>
            <a:br>
              <a:rPr lang="kk-KZ" dirty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/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>
                <a:solidFill>
                  <a:srgbClr val="00B0F0"/>
                </a:solidFill>
              </a:rPr>
              <a:t/>
            </a:r>
            <a:br>
              <a:rPr lang="kk-KZ" dirty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/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dirty="0">
                <a:solidFill>
                  <a:srgbClr val="00B0F0"/>
                </a:solidFill>
              </a:rPr>
              <a:t/>
            </a:r>
            <a:br>
              <a:rPr lang="kk-KZ" dirty="0">
                <a:solidFill>
                  <a:srgbClr val="00B0F0"/>
                </a:solidFill>
              </a:rPr>
            </a:br>
            <a:r>
              <a:rPr lang="kk-KZ" sz="3100" dirty="0" smtClean="0">
                <a:solidFill>
                  <a:srgbClr val="FF0000"/>
                </a:solidFill>
              </a:rPr>
              <a:t>Жеке-даралық белгілері: </a:t>
            </a:r>
            <a:r>
              <a:rPr lang="kk-KZ" sz="3100" dirty="0" smtClean="0">
                <a:solidFill>
                  <a:srgbClr val="00B0F0"/>
                </a:solidFill>
              </a:rPr>
              <a:t>адамның </a:t>
            </a:r>
            <a:r>
              <a:rPr lang="kk-KZ" sz="3100" dirty="0">
                <a:solidFill>
                  <a:srgbClr val="00B0F0"/>
                </a:solidFill>
              </a:rPr>
              <a:t>аты-жөні, тегі.</a:t>
            </a:r>
            <a:br>
              <a:rPr lang="kk-KZ" sz="3100" dirty="0">
                <a:solidFill>
                  <a:srgbClr val="00B0F0"/>
                </a:solidFill>
              </a:rPr>
            </a:br>
            <a:r>
              <a:rPr lang="kk-KZ" dirty="0" smtClean="0">
                <a:solidFill>
                  <a:srgbClr val="00B0F0"/>
                </a:solidFill>
              </a:rPr>
              <a:t/>
            </a:r>
            <a:br>
              <a:rPr lang="kk-KZ" dirty="0" smtClean="0">
                <a:solidFill>
                  <a:srgbClr val="00B0F0"/>
                </a:solidFill>
              </a:rPr>
            </a:br>
            <a:r>
              <a:rPr lang="kk-KZ" sz="4000" dirty="0" smtClean="0">
                <a:solidFill>
                  <a:srgbClr val="C00000"/>
                </a:solidFill>
              </a:rPr>
              <a:t>Баланың құқықтары: </a:t>
            </a:r>
            <a:r>
              <a:rPr lang="kk-KZ" sz="4000" dirty="0" smtClean="0">
                <a:solidFill>
                  <a:srgbClr val="00B0F0"/>
                </a:solidFill>
              </a:rPr>
              <a:t/>
            </a:r>
            <a:br>
              <a:rPr lang="kk-KZ" sz="4000" dirty="0" smtClean="0">
                <a:solidFill>
                  <a:srgbClr val="00B0F0"/>
                </a:solidFill>
              </a:rPr>
            </a:br>
            <a:r>
              <a:rPr lang="kk-KZ" sz="4000" dirty="0" smtClean="0">
                <a:solidFill>
                  <a:srgbClr val="00B0F0"/>
                </a:solidFill>
              </a:rPr>
              <a:t>     -</a:t>
            </a:r>
            <a:r>
              <a:rPr lang="kk-KZ" sz="3100" dirty="0" smtClean="0">
                <a:solidFill>
                  <a:srgbClr val="00B0F0"/>
                </a:solidFill>
              </a:rPr>
              <a:t>заң бойынша сыйға берілген немесе мұрагерлікпен </a:t>
            </a:r>
            <a:r>
              <a:rPr lang="kk-KZ" sz="3100" dirty="0">
                <a:solidFill>
                  <a:srgbClr val="00B0F0"/>
                </a:solidFill>
              </a:rPr>
              <a:t>алған дүние-мүліктің, жекешелендірілген пәтердің меншік иесі </a:t>
            </a:r>
            <a:r>
              <a:rPr lang="kk-KZ" sz="3100" dirty="0" smtClean="0">
                <a:solidFill>
                  <a:srgbClr val="00B0F0"/>
                </a:solidFill>
              </a:rPr>
              <a:t>болуға</a:t>
            </a:r>
            <a:br>
              <a:rPr lang="kk-KZ" sz="3100" dirty="0" smtClean="0">
                <a:solidFill>
                  <a:srgbClr val="00B0F0"/>
                </a:solidFill>
              </a:rPr>
            </a:br>
            <a:r>
              <a:rPr lang="kk-KZ" sz="3100" dirty="0">
                <a:solidFill>
                  <a:srgbClr val="00B0F0"/>
                </a:solidFill>
              </a:rPr>
              <a:t> </a:t>
            </a:r>
            <a:r>
              <a:rPr lang="kk-KZ" sz="3100" dirty="0" smtClean="0">
                <a:solidFill>
                  <a:srgbClr val="00B0F0"/>
                </a:solidFill>
              </a:rPr>
              <a:t>                                                   толықтай құқылы; </a:t>
            </a:r>
            <a:br>
              <a:rPr lang="kk-KZ" sz="3100" dirty="0" smtClean="0">
                <a:solidFill>
                  <a:srgbClr val="00B0F0"/>
                </a:solidFill>
              </a:rPr>
            </a:br>
            <a:r>
              <a:rPr lang="kk-KZ" sz="3100" dirty="0" smtClean="0">
                <a:solidFill>
                  <a:srgbClr val="00B0F0"/>
                </a:solidFill>
              </a:rPr>
              <a:t>                                                    -сөз бостандығына құқылы</a:t>
            </a:r>
            <a:r>
              <a:rPr lang="kk-KZ" sz="3100" dirty="0">
                <a:solidFill>
                  <a:srgbClr val="00B0F0"/>
                </a:solidFill>
              </a:rPr>
              <a:t>;</a:t>
            </a:r>
            <a:r>
              <a:rPr lang="kk-KZ" sz="3100" dirty="0" smtClean="0">
                <a:solidFill>
                  <a:srgbClr val="00B0F0"/>
                </a:solidFill>
              </a:rPr>
              <a:t/>
            </a:r>
            <a:br>
              <a:rPr lang="kk-KZ" sz="3100" dirty="0" smtClean="0">
                <a:solidFill>
                  <a:srgbClr val="00B0F0"/>
                </a:solidFill>
              </a:rPr>
            </a:br>
            <a:r>
              <a:rPr lang="kk-KZ" sz="3100" dirty="0">
                <a:solidFill>
                  <a:srgbClr val="00B0F0"/>
                </a:solidFill>
              </a:rPr>
              <a:t> </a:t>
            </a:r>
            <a:r>
              <a:rPr lang="kk-KZ" sz="3100" dirty="0" smtClean="0">
                <a:solidFill>
                  <a:srgbClr val="00B0F0"/>
                </a:solidFill>
              </a:rPr>
              <a:t>                                                   -орта білім алуға.</a:t>
            </a:r>
            <a:r>
              <a:rPr lang="kk-KZ" sz="3100" dirty="0">
                <a:solidFill>
                  <a:srgbClr val="00B0F0"/>
                </a:solidFill>
              </a:rPr>
              <a:t/>
            </a:r>
            <a:br>
              <a:rPr lang="kk-KZ" sz="3100" dirty="0">
                <a:solidFill>
                  <a:srgbClr val="00B0F0"/>
                </a:solidFill>
              </a:rPr>
            </a:br>
            <a:r>
              <a:rPr lang="kk-KZ" sz="3100" dirty="0" smtClean="0">
                <a:solidFill>
                  <a:srgbClr val="00B0F0"/>
                </a:solidFill>
              </a:rPr>
              <a:t/>
            </a:r>
            <a:br>
              <a:rPr lang="kk-KZ" sz="3100" dirty="0" smtClean="0">
                <a:solidFill>
                  <a:srgbClr val="00B0F0"/>
                </a:solidFill>
              </a:rPr>
            </a:br>
            <a:r>
              <a:rPr lang="kk-KZ" sz="3100" dirty="0" smtClean="0">
                <a:solidFill>
                  <a:srgbClr val="FF0000"/>
                </a:solidFill>
              </a:rPr>
              <a:t>Баланың міндеттері:</a:t>
            </a:r>
            <a:br>
              <a:rPr lang="kk-KZ" sz="3100" dirty="0" smtClean="0">
                <a:solidFill>
                  <a:srgbClr val="FF0000"/>
                </a:solidFill>
              </a:rPr>
            </a:br>
            <a:r>
              <a:rPr lang="kk-KZ" sz="3100" dirty="0">
                <a:solidFill>
                  <a:srgbClr val="00B0F0"/>
                </a:solidFill>
              </a:rPr>
              <a:t> </a:t>
            </a:r>
            <a:r>
              <a:rPr lang="kk-KZ" sz="3100" dirty="0" smtClean="0">
                <a:solidFill>
                  <a:srgbClr val="00B0F0"/>
                </a:solidFill>
              </a:rPr>
              <a:t> -басқа балалар мен үлкендердің құқықтарын сыйлауға;</a:t>
            </a:r>
            <a:br>
              <a:rPr lang="kk-KZ" sz="3100" dirty="0" smtClean="0">
                <a:solidFill>
                  <a:srgbClr val="00B0F0"/>
                </a:solidFill>
              </a:rPr>
            </a:br>
            <a:r>
              <a:rPr lang="kk-KZ" sz="3100" dirty="0" smtClean="0">
                <a:solidFill>
                  <a:srgbClr val="00B0F0"/>
                </a:solidFill>
              </a:rPr>
              <a:t>-өз денсаулығын сақтауға, күтуге міндетті.</a:t>
            </a:r>
            <a:br>
              <a:rPr lang="kk-KZ" sz="3100" dirty="0" smtClean="0">
                <a:solidFill>
                  <a:srgbClr val="00B0F0"/>
                </a:solidFill>
              </a:rPr>
            </a:br>
            <a:r>
              <a:rPr lang="kk-KZ" sz="2200" dirty="0" smtClean="0">
                <a:solidFill>
                  <a:srgbClr val="00B0F0"/>
                </a:solidFill>
              </a:rPr>
              <a:t/>
            </a:r>
            <a:br>
              <a:rPr lang="kk-KZ" sz="2200" dirty="0" smtClean="0">
                <a:solidFill>
                  <a:srgbClr val="00B0F0"/>
                </a:solidFill>
              </a:rPr>
            </a:br>
            <a:r>
              <a:rPr lang="kk-KZ" sz="2200" dirty="0" smtClean="0">
                <a:solidFill>
                  <a:srgbClr val="00B0F0"/>
                </a:solidFill>
              </a:rPr>
              <a:t/>
            </a:r>
            <a:br>
              <a:rPr lang="kk-KZ" sz="2200" dirty="0" smtClean="0">
                <a:solidFill>
                  <a:srgbClr val="00B0F0"/>
                </a:solidFill>
              </a:rPr>
            </a:br>
            <a:endParaRPr lang="ru-RU" sz="31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7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PC.DESKTOP-MOUQ0A6\Desktop\slide-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4"/>
            <a:ext cx="925252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592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Сабақтың тақырыбы:</vt:lpstr>
      <vt:lpstr>Презентация PowerPoint</vt:lpstr>
      <vt:lpstr>       Құқық – заңмен бекітілген тәртіп ережелері.  Мемлекет орнатқан және оның күшімен қорғалатын, жалпыға бірдей  қоғамдық қатынастарды реттейтін тәртіп нормаларының жиынтығы.  Адам құқығы – жекетұлғаға тиісті мүмкіндіктер  Қоғамда өмір сүретін адамдардың өздерін ұстау ережелерінің жиынтығын әлеуметтік нормалар дейміз </vt:lpstr>
      <vt:lpstr>                                  Адам құқықтары туралы құжат,  яғни «Адам құқықтарының декларациясы»                                   1948 жылы 10 желтоқсанда                                                БҰҰ - ның шешімімен                                                              қабылданған.  </vt:lpstr>
      <vt:lpstr>      Бала құқығы туралы Конвенция  1989 жылы 20 қарашада қабылданды..</vt:lpstr>
      <vt:lpstr>           Конвенцияға  Қазақстан Республикасында  1994 жылы 16 ақпанда  қол қойылды.  *Конвенция 54 баптан тұрады.  Конвенцияға сәйкес, бала өзінің жеке-даралығын сақтап қалуға құқылы.   </vt:lpstr>
      <vt:lpstr>          Жеке-даралық белгілері: адамның аты-жөні, тегі.  Баланың құқықтары:       -заң бойынша сыйға берілген немесе мұрагерлікпен алған дүние-мүліктің, жекешелендірілген пәтердің меншік иесі болуға                                                     толықтай құқылы;                                                      -сөз бостандығына құқылы;                                                     -орта білім алуға.  Баланың міндеттері:   -басқа балалар мен үлкендердің құқықтарын сыйлауға; -өз денсаулығын сақтауға, күтуге міндетті.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27</cp:revision>
  <dcterms:created xsi:type="dcterms:W3CDTF">2020-11-16T06:22:55Z</dcterms:created>
  <dcterms:modified xsi:type="dcterms:W3CDTF">2020-12-10T09:02:06Z</dcterms:modified>
</cp:coreProperties>
</file>